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83"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91" d="100"/>
          <a:sy n="91" d="100"/>
        </p:scale>
        <p:origin x="8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0759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90773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9012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2566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47894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62084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30715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477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810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625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8639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2192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4025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3426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8059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0075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5762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8A87A34-81AB-432B-8DAE-1953F412C126}" type="datetimeFigureOut">
              <a:rPr lang="en-US" smtClean="0"/>
              <a:pPr/>
              <a:t>5/17/2024</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68962587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Lst>
  <p:txStyles>
    <p:title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png" descr="دانشگاه علم و صنعت ایران - ویکی‌پدیا، دانشنامهٔ آزاد">
            <a:extLst>
              <a:ext uri="{FF2B5EF4-FFF2-40B4-BE49-F238E27FC236}">
                <a16:creationId xmlns:a16="http://schemas.microsoft.com/office/drawing/2014/main" id="{DA5A0835-6763-2088-51BF-E6A418BA1F92}"/>
              </a:ext>
            </a:extLst>
          </p:cNvPr>
          <p:cNvPicPr>
            <a:picLocks noChangeAspect="1"/>
          </p:cNvPicPr>
          <p:nvPr/>
        </p:nvPicPr>
        <p:blipFill>
          <a:blip r:embed="rId2" cstate="print"/>
          <a:stretch>
            <a:fillRect/>
          </a:stretch>
        </p:blipFill>
        <p:spPr>
          <a:xfrm>
            <a:off x="5139690" y="378590"/>
            <a:ext cx="1912620" cy="2124075"/>
          </a:xfrm>
          <a:prstGeom prst="rect">
            <a:avLst/>
          </a:prstGeom>
        </p:spPr>
      </p:pic>
      <p:sp>
        <p:nvSpPr>
          <p:cNvPr id="4" name="TextBox 3">
            <a:extLst>
              <a:ext uri="{FF2B5EF4-FFF2-40B4-BE49-F238E27FC236}">
                <a16:creationId xmlns:a16="http://schemas.microsoft.com/office/drawing/2014/main" id="{10FE72CA-AC26-9719-E0F2-BBEC69D36D7B}"/>
              </a:ext>
            </a:extLst>
          </p:cNvPr>
          <p:cNvSpPr txBox="1"/>
          <p:nvPr/>
        </p:nvSpPr>
        <p:spPr>
          <a:xfrm>
            <a:off x="3048000" y="3096115"/>
            <a:ext cx="6096000" cy="2616101"/>
          </a:xfrm>
          <a:prstGeom prst="rect">
            <a:avLst/>
          </a:prstGeom>
          <a:noFill/>
        </p:spPr>
        <p:txBody>
          <a:bodyPr wrap="square">
            <a:spAutoFit/>
          </a:bodyPr>
          <a:lstStyle/>
          <a:p>
            <a:pPr algn="ctr"/>
            <a:r>
              <a:rPr lang="en-US" sz="2600" b="1" dirty="0">
                <a:cs typeface="+mj-cs"/>
              </a:rPr>
              <a:t>Computer Architecture</a:t>
            </a:r>
          </a:p>
          <a:p>
            <a:pPr algn="ctr"/>
            <a:endParaRPr lang="en-US" dirty="0">
              <a:cs typeface="+mj-cs"/>
            </a:endParaRPr>
          </a:p>
          <a:p>
            <a:pPr algn="ctr"/>
            <a:r>
              <a:rPr lang="en-US" sz="2200" b="1" dirty="0">
                <a:cs typeface="+mj-cs"/>
              </a:rPr>
              <a:t>Project(GPU)</a:t>
            </a:r>
          </a:p>
          <a:p>
            <a:pPr algn="ctr"/>
            <a:endParaRPr lang="en-US" dirty="0">
              <a:cs typeface="+mj-cs"/>
            </a:endParaRPr>
          </a:p>
          <a:p>
            <a:pPr algn="ctr"/>
            <a:r>
              <a:rPr lang="en-US" sz="2200" b="1" dirty="0">
                <a:cs typeface="+mj-cs"/>
              </a:rPr>
              <a:t>Students name:</a:t>
            </a:r>
            <a:r>
              <a:rPr lang="en-US" b="1" dirty="0">
                <a:cs typeface="+mj-cs"/>
              </a:rPr>
              <a:t> </a:t>
            </a:r>
          </a:p>
          <a:p>
            <a:pPr algn="ctr"/>
            <a:r>
              <a:rPr lang="en-US" b="1" dirty="0">
                <a:solidFill>
                  <a:srgbClr val="C00000"/>
                </a:solidFill>
                <a:latin typeface="Arial" panose="020B0604020202020204" pitchFamily="34" charset="0"/>
                <a:cs typeface="Arial" panose="020B0604020202020204" pitchFamily="34" charset="0"/>
              </a:rPr>
              <a:t>Pooria Rahimi(99521289)</a:t>
            </a:r>
            <a:endParaRPr lang="en-US" b="1" i="0" dirty="0">
              <a:solidFill>
                <a:srgbClr val="C00000"/>
              </a:solidFill>
              <a:effectLst/>
              <a:latin typeface="Arial" panose="020B0604020202020204" pitchFamily="34" charset="0"/>
              <a:cs typeface="Arial" panose="020B0604020202020204" pitchFamily="34" charset="0"/>
            </a:endParaRPr>
          </a:p>
          <a:p>
            <a:pPr algn="ctr"/>
            <a:endParaRPr lang="en-US" dirty="0">
              <a:cs typeface="+mj-cs"/>
            </a:endParaRPr>
          </a:p>
          <a:p>
            <a:pPr algn="ctr"/>
            <a:r>
              <a:rPr lang="en-US" sz="2200" b="1" dirty="0">
                <a:cs typeface="+mj-cs"/>
              </a:rPr>
              <a:t>Deadline:</a:t>
            </a:r>
            <a:r>
              <a:rPr lang="fa-IR" sz="2200" b="1" dirty="0">
                <a:cs typeface="+mj-cs"/>
              </a:rPr>
              <a:t>1401/04/19</a:t>
            </a:r>
            <a:r>
              <a:rPr lang="en-US" sz="2200" b="1" dirty="0">
                <a:cs typeface="+mj-cs"/>
              </a:rPr>
              <a:t> 23:59:59</a:t>
            </a:r>
            <a:endParaRPr lang="fa-IR" sz="2200" b="1" dirty="0">
              <a:cs typeface="+mj-cs"/>
            </a:endParaRPr>
          </a:p>
        </p:txBody>
      </p:sp>
    </p:spTree>
    <p:extLst>
      <p:ext uri="{BB962C8B-B14F-4D97-AF65-F5344CB8AC3E}">
        <p14:creationId xmlns:p14="http://schemas.microsoft.com/office/powerpoint/2010/main" val="296259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0E5785-0DBF-1F0C-3CA0-DDE0C5D63F7C}"/>
              </a:ext>
            </a:extLst>
          </p:cNvPr>
          <p:cNvSpPr txBox="1"/>
          <p:nvPr/>
        </p:nvSpPr>
        <p:spPr>
          <a:xfrm>
            <a:off x="0" y="0"/>
            <a:ext cx="12192000" cy="492443"/>
          </a:xfrm>
          <a:prstGeom prst="rect">
            <a:avLst/>
          </a:prstGeom>
          <a:noFill/>
        </p:spPr>
        <p:txBody>
          <a:bodyPr wrap="square" rtlCol="1">
            <a:spAutoFit/>
          </a:bodyPr>
          <a:lstStyle/>
          <a:p>
            <a:r>
              <a:rPr lang="en-US" sz="2600" b="1" dirty="0">
                <a:latin typeface="Calibri" panose="020F0502020204030204" pitchFamily="34" charset="0"/>
                <a:cs typeface="Calibri" panose="020F0502020204030204" pitchFamily="34" charset="0"/>
              </a:rPr>
              <a:t>GPU Core Based on GCN Architecture:</a:t>
            </a:r>
            <a:endParaRPr lang="fa-IR" sz="26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ED8ED5C-0EEE-F6A7-BCD7-2FE0DBDCE71C}"/>
              </a:ext>
            </a:extLst>
          </p:cNvPr>
          <p:cNvPicPr>
            <a:picLocks noChangeAspect="1"/>
          </p:cNvPicPr>
          <p:nvPr/>
        </p:nvPicPr>
        <p:blipFill>
          <a:blip r:embed="rId2"/>
          <a:stretch>
            <a:fillRect/>
          </a:stretch>
        </p:blipFill>
        <p:spPr>
          <a:xfrm>
            <a:off x="502508" y="702043"/>
            <a:ext cx="11186983" cy="392543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8E5E6DCD-2499-9F32-6BB9-0C9BF4CDE8E5}"/>
              </a:ext>
            </a:extLst>
          </p:cNvPr>
          <p:cNvSpPr txBox="1"/>
          <p:nvPr/>
        </p:nvSpPr>
        <p:spPr>
          <a:xfrm>
            <a:off x="0" y="4837080"/>
            <a:ext cx="12192000" cy="2523768"/>
          </a:xfrm>
          <a:prstGeom prst="rect">
            <a:avLst/>
          </a:prstGeom>
          <a:noFill/>
        </p:spPr>
        <p:txBody>
          <a:bodyPr wrap="square" rtlCol="1">
            <a:spAutoFit/>
          </a:bodyPr>
          <a:lstStyle/>
          <a:p>
            <a:pPr marL="457200"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GPU Core MODULE INTERNALS:</a:t>
            </a:r>
          </a:p>
          <a:p>
            <a:pPr marL="914400" lvl="1" indent="-457200">
              <a:buFont typeface="Arial" panose="020B0604020202020204" pitchFamily="34" charset="0"/>
              <a:buChar char="•"/>
            </a:pPr>
            <a:r>
              <a:rPr lang="en-US" sz="2400" b="1" dirty="0">
                <a:latin typeface="Calibri" panose="020F0502020204030204" pitchFamily="34" charset="0"/>
                <a:cs typeface="Calibri" panose="020F0502020204030204" pitchFamily="34" charset="0"/>
              </a:rPr>
              <a:t>Shared and private structures</a:t>
            </a:r>
          </a:p>
          <a:p>
            <a:pPr marL="1257300" lvl="2"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compute unit</a:t>
            </a:r>
          </a:p>
          <a:p>
            <a:pPr marL="1714500" lvl="3" indent="-342900">
              <a:buFont typeface="Arial" panose="020B0604020202020204" pitchFamily="34" charset="0"/>
              <a:buChar char="•"/>
            </a:pPr>
            <a:r>
              <a:rPr lang="en-US" sz="2000" b="1" dirty="0">
                <a:solidFill>
                  <a:srgbClr val="C00000"/>
                </a:solidFill>
                <a:latin typeface="Calibri" panose="020F0502020204030204" pitchFamily="34" charset="0"/>
                <a:cs typeface="Calibri" panose="020F0502020204030204" pitchFamily="34" charset="0"/>
              </a:rPr>
              <a:t>	</a:t>
            </a:r>
            <a:r>
              <a:rPr lang="en-US" b="1" dirty="0">
                <a:solidFill>
                  <a:srgbClr val="C00000"/>
                </a:solidFill>
                <a:latin typeface="Calibri" panose="020F0502020204030204" pitchFamily="34" charset="0"/>
                <a:cs typeface="Calibri" panose="020F0502020204030204" pitchFamily="34" charset="0"/>
              </a:rPr>
              <a:t>Four 16-wide SIMD units</a:t>
            </a:r>
          </a:p>
          <a:p>
            <a:pPr marL="1657350" lvl="3"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SIMD host WFs</a:t>
            </a:r>
          </a:p>
          <a:p>
            <a:pPr lvl="1"/>
            <a:endParaRPr lang="en-US" sz="2200" b="1" dirty="0">
              <a:latin typeface="Calibri" panose="020F0502020204030204" pitchFamily="34" charset="0"/>
              <a:cs typeface="Calibri" panose="020F0502020204030204" pitchFamily="34" charset="0"/>
            </a:endParaRPr>
          </a:p>
          <a:p>
            <a:endParaRPr lang="fa-IR" sz="2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3802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7DB2F1-F2F3-78E1-0DE6-24C900C31AFF}"/>
              </a:ext>
            </a:extLst>
          </p:cNvPr>
          <p:cNvSpPr txBox="1"/>
          <p:nvPr/>
        </p:nvSpPr>
        <p:spPr>
          <a:xfrm>
            <a:off x="0" y="0"/>
            <a:ext cx="12192000" cy="3354765"/>
          </a:xfrm>
          <a:prstGeom prst="rect">
            <a:avLst/>
          </a:prstGeom>
          <a:noFill/>
        </p:spPr>
        <p:txBody>
          <a:bodyPr wrap="square" rtlCol="1">
            <a:spAutoFit/>
          </a:bodyPr>
          <a:lstStyle/>
          <a:p>
            <a:r>
              <a:rPr lang="en-US" sz="2600" b="1" dirty="0">
                <a:latin typeface="Calibri" panose="020F0502020204030204" pitchFamily="34" charset="0"/>
                <a:cs typeface="Calibri" panose="020F0502020204030204" pitchFamily="34" charset="0"/>
              </a:rPr>
              <a:t>Private resources to each SIMD:</a:t>
            </a:r>
          </a:p>
          <a:p>
            <a:pPr marL="914400" lvl="1" indent="-4572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Instruction buffering</a:t>
            </a:r>
          </a:p>
          <a:p>
            <a:pPr marL="742950" lvl="1"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Registers</a:t>
            </a:r>
          </a:p>
          <a:p>
            <a:pPr marL="742950" lvl="1"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Vector ALUs</a:t>
            </a:r>
          </a:p>
          <a:p>
            <a:pPr marL="742950" lvl="1" indent="-285750">
              <a:buFont typeface="Arial" panose="020B0604020202020204" pitchFamily="34" charset="0"/>
              <a:buChar char="•"/>
            </a:pPr>
            <a:endParaRPr lang="en-US" sz="2600" b="1" dirty="0">
              <a:latin typeface="Calibri" panose="020F0502020204030204" pitchFamily="34" charset="0"/>
              <a:cs typeface="Calibri" panose="020F0502020204030204" pitchFamily="34" charset="0"/>
            </a:endParaRPr>
          </a:p>
          <a:p>
            <a:r>
              <a:rPr lang="en-US" sz="2600" b="1" dirty="0">
                <a:latin typeface="Calibri" panose="020F0502020204030204" pitchFamily="34" charset="0"/>
                <a:cs typeface="Calibri" panose="020F0502020204030204" pitchFamily="34" charset="0"/>
              </a:rPr>
              <a:t>Shared resources:</a:t>
            </a:r>
          </a:p>
          <a:p>
            <a:pPr marL="914400" lvl="1" indent="-4572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Fetch and decode</a:t>
            </a:r>
          </a:p>
          <a:p>
            <a:pPr marL="742950" lvl="1"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TCP</a:t>
            </a:r>
          </a:p>
          <a:p>
            <a:pPr marL="742950" lvl="1"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LDS</a:t>
            </a:r>
          </a:p>
          <a:p>
            <a:endParaRPr lang="en-US" sz="2600"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8122A645-E99C-E5C9-1349-A53FB0C11672}"/>
              </a:ext>
            </a:extLst>
          </p:cNvPr>
          <p:cNvSpPr txBox="1"/>
          <p:nvPr/>
        </p:nvSpPr>
        <p:spPr>
          <a:xfrm>
            <a:off x="0" y="3354765"/>
            <a:ext cx="12191999" cy="492443"/>
          </a:xfrm>
          <a:prstGeom prst="rect">
            <a:avLst/>
          </a:prstGeom>
          <a:noFill/>
        </p:spPr>
        <p:txBody>
          <a:bodyPr wrap="square">
            <a:spAutoFit/>
          </a:bodyPr>
          <a:lstStyle/>
          <a:p>
            <a:pPr marL="914400" lvl="1"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GPU Memory Timing:</a:t>
            </a:r>
          </a:p>
        </p:txBody>
      </p:sp>
      <p:pic>
        <p:nvPicPr>
          <p:cNvPr id="6" name="Picture 5">
            <a:extLst>
              <a:ext uri="{FF2B5EF4-FFF2-40B4-BE49-F238E27FC236}">
                <a16:creationId xmlns:a16="http://schemas.microsoft.com/office/drawing/2014/main" id="{20E08AF6-2744-BBAD-C613-B9CE32FD842C}"/>
              </a:ext>
            </a:extLst>
          </p:cNvPr>
          <p:cNvPicPr>
            <a:picLocks noChangeAspect="1"/>
          </p:cNvPicPr>
          <p:nvPr/>
        </p:nvPicPr>
        <p:blipFill>
          <a:blip r:embed="rId2"/>
          <a:stretch>
            <a:fillRect/>
          </a:stretch>
        </p:blipFill>
        <p:spPr>
          <a:xfrm>
            <a:off x="2496065" y="4036678"/>
            <a:ext cx="6326659" cy="24959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1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AFA025-CEA1-1555-A8F7-1E9F9788FBA2}"/>
              </a:ext>
            </a:extLst>
          </p:cNvPr>
          <p:cNvSpPr txBox="1"/>
          <p:nvPr/>
        </p:nvSpPr>
        <p:spPr>
          <a:xfrm>
            <a:off x="0" y="0"/>
            <a:ext cx="12192000" cy="2000548"/>
          </a:xfrm>
          <a:prstGeom prst="rect">
            <a:avLst/>
          </a:prstGeom>
          <a:noFill/>
        </p:spPr>
        <p:txBody>
          <a:bodyPr wrap="square" rtlCol="1">
            <a:spAutoFit/>
          </a:bodyPr>
          <a:lstStyle/>
          <a:p>
            <a:pPr marL="457200"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Vector Memory Execution:</a:t>
            </a:r>
          </a:p>
          <a:p>
            <a:pPr marL="914400" lvl="1" indent="-457200">
              <a:buFont typeface="Arial" panose="020B0604020202020204" pitchFamily="34" charset="0"/>
              <a:buChar char="•"/>
            </a:pPr>
            <a:r>
              <a:rPr lang="en-US" sz="2200" b="1" dirty="0">
                <a:latin typeface="Calibri" panose="020F0502020204030204" pitchFamily="34" charset="0"/>
                <a:cs typeface="Calibri" panose="020F0502020204030204" pitchFamily="34" charset="0"/>
              </a:rPr>
              <a:t>LDS</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User-managed address space</a:t>
            </a:r>
          </a:p>
          <a:p>
            <a:pPr marL="1200150" lvl="2"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Scratchpad for WFs in workgroup</a:t>
            </a:r>
          </a:p>
          <a:p>
            <a:pPr marL="1200150" lvl="2"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Used for data sharing and synchronization within workgroup</a:t>
            </a:r>
          </a:p>
          <a:p>
            <a:pPr marL="1200150" lvl="2" indent="-28575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 Cleared when workgroup completes</a:t>
            </a:r>
            <a:endParaRPr lang="fa-IR" b="1" dirty="0">
              <a:solidFill>
                <a:srgbClr val="C0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25BCC5D-30D9-070E-F257-D331502092DE}"/>
              </a:ext>
            </a:extLst>
          </p:cNvPr>
          <p:cNvPicPr>
            <a:picLocks noChangeAspect="1"/>
          </p:cNvPicPr>
          <p:nvPr/>
        </p:nvPicPr>
        <p:blipFill>
          <a:blip r:embed="rId2"/>
          <a:stretch>
            <a:fillRect/>
          </a:stretch>
        </p:blipFill>
        <p:spPr>
          <a:xfrm>
            <a:off x="1239635" y="2265405"/>
            <a:ext cx="4143953" cy="176917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1F397CA-7F56-DDFB-3A29-8A672F1C97A5}"/>
              </a:ext>
            </a:extLst>
          </p:cNvPr>
          <p:cNvPicPr>
            <a:picLocks noChangeAspect="1"/>
          </p:cNvPicPr>
          <p:nvPr/>
        </p:nvPicPr>
        <p:blipFill>
          <a:blip r:embed="rId3"/>
          <a:stretch>
            <a:fillRect/>
          </a:stretch>
        </p:blipFill>
        <p:spPr>
          <a:xfrm>
            <a:off x="7493441" y="290735"/>
            <a:ext cx="4124901" cy="3743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0081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CFAD59A-032E-032F-836D-BEA8A2C27450}"/>
              </a:ext>
            </a:extLst>
          </p:cNvPr>
          <p:cNvSpPr txBox="1"/>
          <p:nvPr/>
        </p:nvSpPr>
        <p:spPr>
          <a:xfrm>
            <a:off x="0" y="0"/>
            <a:ext cx="12192000" cy="1169551"/>
          </a:xfrm>
          <a:prstGeom prst="rect">
            <a:avLst/>
          </a:prstGeom>
          <a:noFill/>
        </p:spPr>
        <p:txBody>
          <a:bodyPr wrap="square" rtlCol="1">
            <a:spAutoFit/>
          </a:bodyPr>
          <a:lstStyle/>
          <a:p>
            <a:pPr marL="457200"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CU Memory Interface:</a:t>
            </a:r>
          </a:p>
          <a:p>
            <a:pPr marL="914400" lvl="1" indent="-457200">
              <a:buFont typeface="Arial" panose="020B0604020202020204" pitchFamily="34" charset="0"/>
              <a:buChar char="•"/>
            </a:pPr>
            <a:r>
              <a:rPr lang="en-US" sz="2200" b="1" dirty="0">
                <a:solidFill>
                  <a:srgbClr val="C00000"/>
                </a:solidFill>
                <a:latin typeface="Calibri" panose="020F0502020204030204" pitchFamily="34" charset="0"/>
                <a:cs typeface="Calibri" panose="020F0502020204030204" pitchFamily="34" charset="0"/>
              </a:rPr>
              <a:t>GPU memory coalescing critical for performance</a:t>
            </a:r>
          </a:p>
          <a:p>
            <a:pPr lvl="1"/>
            <a:endParaRPr lang="fa-IR" sz="2200" b="1" dirty="0">
              <a:solidFill>
                <a:srgbClr val="C00000"/>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44180EB7-3B93-806C-7819-16C1A09270B8}"/>
              </a:ext>
            </a:extLst>
          </p:cNvPr>
          <p:cNvPicPr>
            <a:picLocks noChangeAspect="1"/>
          </p:cNvPicPr>
          <p:nvPr/>
        </p:nvPicPr>
        <p:blipFill>
          <a:blip r:embed="rId2"/>
          <a:stretch>
            <a:fillRect/>
          </a:stretch>
        </p:blipFill>
        <p:spPr>
          <a:xfrm>
            <a:off x="2151709" y="1176072"/>
            <a:ext cx="8186778" cy="45058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3544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319EFB-21D1-8EEF-AE98-20567951FBF6}"/>
              </a:ext>
            </a:extLst>
          </p:cNvPr>
          <p:cNvSpPr txBox="1"/>
          <p:nvPr/>
        </p:nvSpPr>
        <p:spPr>
          <a:xfrm>
            <a:off x="1" y="0"/>
            <a:ext cx="12191999" cy="6986528"/>
          </a:xfrm>
          <a:prstGeom prst="rect">
            <a:avLst/>
          </a:prstGeom>
          <a:noFill/>
        </p:spPr>
        <p:txBody>
          <a:bodyPr wrap="square">
            <a:spAutoFit/>
          </a:bodyPr>
          <a:lstStyle/>
          <a:p>
            <a:pPr algn="l"/>
            <a:r>
              <a:rPr lang="en-US" sz="3000" b="1" i="0" dirty="0">
                <a:solidFill>
                  <a:srgbClr val="C00000"/>
                </a:solidFill>
                <a:effectLst/>
                <a:latin typeface="Calibri" panose="020F0502020204030204" pitchFamily="34" charset="0"/>
                <a:cs typeface="Calibri" panose="020F0502020204030204" pitchFamily="34" charset="0"/>
              </a:rPr>
              <a:t>What Does a GPU Do?</a:t>
            </a:r>
          </a:p>
          <a:p>
            <a:pPr algn="l"/>
            <a:r>
              <a:rPr lang="en-US" sz="2000" b="1" i="0" dirty="0">
                <a:effectLst/>
                <a:latin typeface="intel-clear"/>
              </a:rPr>
              <a:t>The graphics processing unit, or GPU, has become one of the most important types of computing technology, both for personal and business computing. Designed for parallel processing, the GPU is used in a wide range of applications, including graphics and video rendering. Although they’re best known for their capabilities in gaming, GPUs are becoming more popular for use in creative production and artificial intelligence (AI).</a:t>
            </a:r>
          </a:p>
          <a:p>
            <a:pPr algn="l"/>
            <a:r>
              <a:rPr lang="en-US" sz="2000" b="1" i="0" dirty="0">
                <a:effectLst/>
                <a:latin typeface="intel-clear"/>
              </a:rPr>
              <a:t>GPUs were originally designed to accelerate the rendering of 3D graphics. Over time, they became more flexible and programmable, enhancing their capabilities. This allowed graphics programmers to create more interesting visual effects and realistic scenes with advanced lighting and shadowing techniques. Other developers also began to tap the power of GPUs to dramatically accelerate additional workloads in high performance computing (HPC), deep learning, and more.</a:t>
            </a:r>
          </a:p>
          <a:p>
            <a:pPr algn="l"/>
            <a:endParaRPr lang="en-US" sz="2000" b="1" dirty="0">
              <a:latin typeface="intel-clear"/>
            </a:endParaRPr>
          </a:p>
          <a:p>
            <a:pPr algn="l"/>
            <a:endParaRPr lang="en-US" sz="2000" b="1" dirty="0">
              <a:latin typeface="intel-clear"/>
            </a:endParaRPr>
          </a:p>
          <a:p>
            <a:pPr algn="l"/>
            <a:r>
              <a:rPr lang="en-US" sz="3000" b="1" i="0" dirty="0">
                <a:solidFill>
                  <a:srgbClr val="C00000"/>
                </a:solidFill>
                <a:effectLst/>
                <a:latin typeface="Calibri" panose="020F0502020204030204" pitchFamily="34" charset="0"/>
                <a:cs typeface="Calibri" panose="020F0502020204030204" pitchFamily="34" charset="0"/>
              </a:rPr>
              <a:t>What Are GPUs Used For?</a:t>
            </a:r>
          </a:p>
          <a:p>
            <a:pPr algn="l"/>
            <a:r>
              <a:rPr lang="en-US" sz="2000" b="1" i="0" dirty="0">
                <a:effectLst/>
                <a:latin typeface="Calibri" panose="020F0502020204030204" pitchFamily="34" charset="0"/>
                <a:cs typeface="Calibri" panose="020F0502020204030204" pitchFamily="34" charset="0"/>
              </a:rPr>
              <a:t>Two decades ago, GPUs were used primarily to accelerate real-time 3D graphics applications, such as games. However, as the 21st century began, computer scientists realized that GPUs had the potential to solve some of the world’s most difficult computing problems.</a:t>
            </a:r>
          </a:p>
          <a:p>
            <a:pPr algn="l"/>
            <a:r>
              <a:rPr lang="en-US" sz="2000" b="1" i="0" dirty="0">
                <a:effectLst/>
                <a:latin typeface="Calibri" panose="020F0502020204030204" pitchFamily="34" charset="0"/>
                <a:cs typeface="Calibri" panose="020F0502020204030204" pitchFamily="34" charset="0"/>
              </a:rPr>
              <a:t>This realization gave rise to the general purpose GPU era. Now, graphics technology is applied more extensively to an increasingly wide set of problems. Today’s GPUs are more programmable than ever before, affording them the flexibility to accelerate a broad range of applications that go well beyond traditional graphics rendering.</a:t>
            </a:r>
          </a:p>
          <a:p>
            <a:pPr algn="l"/>
            <a:endParaRPr lang="en-US" sz="2200" b="1" i="0" dirty="0">
              <a:effectLst/>
              <a:latin typeface="intel-clear"/>
            </a:endParaRPr>
          </a:p>
          <a:p>
            <a:endParaRPr lang="en-US" sz="2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7560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5A2348-F5B1-1649-167C-C23D3B2AC5CB}"/>
              </a:ext>
            </a:extLst>
          </p:cNvPr>
          <p:cNvSpPr txBox="1"/>
          <p:nvPr/>
        </p:nvSpPr>
        <p:spPr>
          <a:xfrm>
            <a:off x="0" y="0"/>
            <a:ext cx="12192000" cy="6863417"/>
          </a:xfrm>
          <a:prstGeom prst="rect">
            <a:avLst/>
          </a:prstGeom>
          <a:noFill/>
        </p:spPr>
        <p:txBody>
          <a:bodyPr wrap="square">
            <a:spAutoFit/>
          </a:bodyPr>
          <a:lstStyle/>
          <a:p>
            <a:pPr algn="l"/>
            <a:r>
              <a:rPr lang="en-US" sz="3000" b="1" i="0" dirty="0">
                <a:solidFill>
                  <a:srgbClr val="C00000"/>
                </a:solidFill>
                <a:effectLst/>
                <a:latin typeface="Calibri" panose="020F0502020204030204" pitchFamily="34" charset="0"/>
                <a:cs typeface="Calibri" panose="020F0502020204030204" pitchFamily="34" charset="0"/>
              </a:rPr>
              <a:t>GPUs for Gaming</a:t>
            </a:r>
            <a:endParaRPr lang="en-US" sz="3000" b="0" i="0" dirty="0">
              <a:solidFill>
                <a:srgbClr val="C00000"/>
              </a:solidFill>
              <a:effectLst/>
              <a:latin typeface="Calibri" panose="020F0502020204030204" pitchFamily="34" charset="0"/>
              <a:cs typeface="Calibri" panose="020F0502020204030204" pitchFamily="34" charset="0"/>
            </a:endParaRPr>
          </a:p>
          <a:p>
            <a:pPr algn="l"/>
            <a:r>
              <a:rPr lang="en-US" sz="2000" b="1" i="0" dirty="0">
                <a:solidFill>
                  <a:srgbClr val="262626"/>
                </a:solidFill>
                <a:effectLst/>
                <a:latin typeface="Calibri" panose="020F0502020204030204" pitchFamily="34" charset="0"/>
                <a:cs typeface="Calibri" panose="020F0502020204030204" pitchFamily="34" charset="0"/>
              </a:rPr>
              <a:t>Video games have become more computationally intensive, with </a:t>
            </a:r>
            <a:r>
              <a:rPr lang="en-US" sz="2000" b="1" i="0" dirty="0" err="1">
                <a:solidFill>
                  <a:srgbClr val="262626"/>
                </a:solidFill>
                <a:effectLst/>
                <a:latin typeface="Calibri" panose="020F0502020204030204" pitchFamily="34" charset="0"/>
                <a:cs typeface="Calibri" panose="020F0502020204030204" pitchFamily="34" charset="0"/>
              </a:rPr>
              <a:t>hyperrealistic</a:t>
            </a:r>
            <a:r>
              <a:rPr lang="en-US" sz="2000" b="1" i="0" dirty="0">
                <a:solidFill>
                  <a:srgbClr val="262626"/>
                </a:solidFill>
                <a:effectLst/>
                <a:latin typeface="Calibri" panose="020F0502020204030204" pitchFamily="34" charset="0"/>
                <a:cs typeface="Calibri" panose="020F0502020204030204" pitchFamily="34" charset="0"/>
              </a:rPr>
              <a:t> graphics and vast, complicated in-game worlds. With advanced display technologies, such as 4K screens and high refresh rates, along with the rise of virtual reality gaming, demands on graphics processing are growing fast. GPUs are capable of rendering graphics in both 2D and 3D. With better graphics performance, games can be played at higher resolution, at faster frame rates, or both.</a:t>
            </a:r>
          </a:p>
          <a:p>
            <a:pPr algn="l"/>
            <a:endParaRPr lang="en-US" sz="2000" b="1" i="0" dirty="0">
              <a:solidFill>
                <a:srgbClr val="262626"/>
              </a:solidFill>
              <a:effectLst/>
              <a:latin typeface="Calibri" panose="020F0502020204030204" pitchFamily="34" charset="0"/>
              <a:cs typeface="Calibri" panose="020F0502020204030204" pitchFamily="34" charset="0"/>
            </a:endParaRPr>
          </a:p>
          <a:p>
            <a:pPr algn="l"/>
            <a:r>
              <a:rPr lang="en-US" sz="3000" b="1" i="0" dirty="0">
                <a:solidFill>
                  <a:srgbClr val="C00000"/>
                </a:solidFill>
                <a:effectLst/>
                <a:latin typeface="Calibri" panose="020F0502020204030204" pitchFamily="34" charset="0"/>
                <a:cs typeface="Calibri" panose="020F0502020204030204" pitchFamily="34" charset="0"/>
              </a:rPr>
              <a:t>GPUs for Video Editing and Content Creation</a:t>
            </a:r>
            <a:endParaRPr lang="en-US" sz="3000" b="0" i="0" dirty="0">
              <a:solidFill>
                <a:srgbClr val="C00000"/>
              </a:solidFill>
              <a:effectLst/>
              <a:latin typeface="Calibri" panose="020F0502020204030204" pitchFamily="34" charset="0"/>
              <a:cs typeface="Calibri" panose="020F0502020204030204" pitchFamily="34" charset="0"/>
            </a:endParaRPr>
          </a:p>
          <a:p>
            <a:pPr algn="l"/>
            <a:r>
              <a:rPr lang="en-US" sz="2000" b="1" i="0" dirty="0">
                <a:solidFill>
                  <a:srgbClr val="262626"/>
                </a:solidFill>
                <a:effectLst/>
                <a:latin typeface="Calibri" panose="020F0502020204030204" pitchFamily="34" charset="0"/>
                <a:cs typeface="Calibri" panose="020F0502020204030204" pitchFamily="34" charset="0"/>
              </a:rPr>
              <a:t>For years, video editors, graphic designers, and other creative professionals have struggled with long rendering times that tied up computing resources and stifled creative flow. Now, the parallel processing offered by GPUs makes it faster and easier to render video and graphics in higher-definition formats.</a:t>
            </a:r>
          </a:p>
          <a:p>
            <a:pPr algn="l"/>
            <a:r>
              <a:rPr lang="en-US" sz="2000" b="1" i="0" dirty="0">
                <a:solidFill>
                  <a:srgbClr val="262626"/>
                </a:solidFill>
                <a:effectLst/>
                <a:latin typeface="Calibri" panose="020F0502020204030204" pitchFamily="34" charset="0"/>
                <a:cs typeface="Calibri" panose="020F0502020204030204" pitchFamily="34" charset="0"/>
              </a:rPr>
              <a:t>When it comes to performance, Intel provides no-compromise solutions for both the CPU and GPU. With Intel® Iris® Xe graphics, gamers and content creators can now get even better performance and new capabilities. Optimized for 11th Gen Intel® Core™ processors and perfect for Ultra-thin and light laptops, Intel® Iris® Xe graphics come integrated with the processor. Select laptops also include , Intel’s first discrete graphics product in 20 years.</a:t>
            </a:r>
          </a:p>
          <a:p>
            <a:pPr algn="l"/>
            <a:r>
              <a:rPr lang="en-US" sz="2000" b="1" i="0" dirty="0">
                <a:solidFill>
                  <a:srgbClr val="262626"/>
                </a:solidFill>
                <a:effectLst/>
                <a:latin typeface="Calibri" panose="020F0502020204030204" pitchFamily="34" charset="0"/>
                <a:cs typeface="Calibri" panose="020F0502020204030204" pitchFamily="34" charset="0"/>
              </a:rPr>
              <a:t>Intel® Iris® Xe MAX was designed to provide advanced graphics performance and media capabilities, as well as enjoy seamless, immersive gameplay anywhere in 1080p. All while on a sleek lightweight laptop. Additionally, by combing 11th Gen Intel® Core™ processors, Iris® Xe MAX discrete graphics, and , you can experience 1.4X AI</a:t>
            </a:r>
            <a:r>
              <a:rPr lang="en-US" sz="2000" b="1" i="0" baseline="30000" dirty="0">
                <a:solidFill>
                  <a:srgbClr val="262626"/>
                </a:solidFill>
                <a:effectLst/>
                <a:latin typeface="Calibri" panose="020F0502020204030204" pitchFamily="34" charset="0"/>
                <a:cs typeface="Calibri" panose="020F0502020204030204" pitchFamily="34" charset="0"/>
              </a:rPr>
              <a:t>1</a:t>
            </a:r>
            <a:r>
              <a:rPr lang="en-US" sz="2000" b="1" i="0" dirty="0">
                <a:solidFill>
                  <a:srgbClr val="262626"/>
                </a:solidFill>
                <a:effectLst/>
                <a:latin typeface="Calibri" panose="020F0502020204030204" pitchFamily="34" charset="0"/>
                <a:cs typeface="Calibri" panose="020F0502020204030204" pitchFamily="34" charset="0"/>
              </a:rPr>
              <a:t> performance and 2X better performance encoding single stream videos</a:t>
            </a:r>
            <a:r>
              <a:rPr lang="en-US" sz="2000" b="1" i="0" baseline="30000" dirty="0">
                <a:solidFill>
                  <a:srgbClr val="262626"/>
                </a:solidFill>
                <a:effectLst/>
                <a:latin typeface="Calibri" panose="020F0502020204030204" pitchFamily="34" charset="0"/>
                <a:cs typeface="Calibri" panose="020F0502020204030204" pitchFamily="34" charset="0"/>
              </a:rPr>
              <a:t>2</a:t>
            </a:r>
            <a:r>
              <a:rPr lang="en-US" sz="2000" b="1" i="0" dirty="0">
                <a:solidFill>
                  <a:srgbClr val="262626"/>
                </a:solidFill>
                <a:effectLst/>
                <a:latin typeface="Calibri" panose="020F0502020204030204" pitchFamily="34" charset="0"/>
                <a:cs typeface="Calibri" panose="020F0502020204030204" pitchFamily="34" charset="0"/>
              </a:rPr>
              <a:t> than with a 3rd party discrete graphics.</a:t>
            </a:r>
          </a:p>
        </p:txBody>
      </p:sp>
    </p:spTree>
    <p:extLst>
      <p:ext uri="{BB962C8B-B14F-4D97-AF65-F5344CB8AC3E}">
        <p14:creationId xmlns:p14="http://schemas.microsoft.com/office/powerpoint/2010/main" val="228275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15DBB7-E345-B90B-D01B-8D0D2F845459}"/>
              </a:ext>
            </a:extLst>
          </p:cNvPr>
          <p:cNvSpPr txBox="1"/>
          <p:nvPr/>
        </p:nvSpPr>
        <p:spPr>
          <a:xfrm>
            <a:off x="0" y="0"/>
            <a:ext cx="12192000" cy="6555641"/>
          </a:xfrm>
          <a:prstGeom prst="rect">
            <a:avLst/>
          </a:prstGeom>
          <a:noFill/>
        </p:spPr>
        <p:txBody>
          <a:bodyPr wrap="square">
            <a:spAutoFit/>
          </a:bodyPr>
          <a:lstStyle/>
          <a:p>
            <a:pPr algn="l"/>
            <a:r>
              <a:rPr lang="en-US" sz="3000" i="0" dirty="0">
                <a:solidFill>
                  <a:srgbClr val="C00000"/>
                </a:solidFill>
                <a:effectLst/>
                <a:latin typeface="Calibri" panose="020F0502020204030204" pitchFamily="34" charset="0"/>
                <a:cs typeface="Calibri" panose="020F0502020204030204" pitchFamily="34" charset="0"/>
              </a:rPr>
              <a:t>GPU for Machine Learning</a:t>
            </a:r>
          </a:p>
          <a:p>
            <a:pPr algn="l"/>
            <a:r>
              <a:rPr lang="en-US" sz="2000" b="1" i="0" dirty="0">
                <a:solidFill>
                  <a:srgbClr val="262626"/>
                </a:solidFill>
                <a:effectLst/>
                <a:latin typeface="Calibri" panose="020F0502020204030204" pitchFamily="34" charset="0"/>
                <a:cs typeface="Calibri" panose="020F0502020204030204" pitchFamily="34" charset="0"/>
              </a:rPr>
              <a:t>Some of the most exciting applications for GPU technology involve AI and machine learning. Because GPUs incorporate an extraordinary amount of computational capability, they can deliver incredible acceleration in workloads that take advantage of the highly parallel nature of GPUs, such as image recognition. Many of today’s deep learning technologies rely on GPUs working in conjunction with CPUs.</a:t>
            </a:r>
          </a:p>
          <a:p>
            <a:pPr algn="l"/>
            <a:endParaRPr lang="en-US" sz="2000" b="1" dirty="0">
              <a:solidFill>
                <a:srgbClr val="262626"/>
              </a:solidFill>
              <a:latin typeface="Calibri" panose="020F0502020204030204" pitchFamily="34" charset="0"/>
              <a:cs typeface="Calibri" panose="020F0502020204030204" pitchFamily="34" charset="0"/>
            </a:endParaRPr>
          </a:p>
          <a:p>
            <a:pPr algn="l"/>
            <a:endParaRPr lang="en-US" sz="2000" b="1" dirty="0">
              <a:solidFill>
                <a:srgbClr val="262626"/>
              </a:solidFill>
              <a:latin typeface="Calibri" panose="020F0502020204030204" pitchFamily="34" charset="0"/>
              <a:cs typeface="Calibri" panose="020F0502020204030204" pitchFamily="34" charset="0"/>
            </a:endParaRPr>
          </a:p>
          <a:p>
            <a:pPr algn="l"/>
            <a:r>
              <a:rPr lang="en-US" sz="3000" b="1" i="0" dirty="0">
                <a:solidFill>
                  <a:srgbClr val="C00000"/>
                </a:solidFill>
                <a:effectLst/>
                <a:latin typeface="Calibri" panose="020F0502020204030204" pitchFamily="34" charset="0"/>
                <a:cs typeface="Calibri" panose="020F0502020204030204" pitchFamily="34" charset="0"/>
              </a:rPr>
              <a:t>GPU vs. CPU</a:t>
            </a:r>
          </a:p>
          <a:p>
            <a:pPr algn="l"/>
            <a:r>
              <a:rPr lang="en-US" sz="2000" b="1" i="0" dirty="0">
                <a:effectLst/>
                <a:latin typeface="Calibri" panose="020F0502020204030204" pitchFamily="34" charset="0"/>
                <a:cs typeface="Calibri" panose="020F0502020204030204" pitchFamily="34" charset="0"/>
              </a:rPr>
              <a:t>GPUs are fairly similar to CPU architectures. However, CPUs are used to respond to and process the basic instructions that drive a computer, while GPUs are designed specifically to quickly render high-resolution images and video. Essentially, CPUs are responsible for interpreting most of a computer's commands, while GPUs focus on graphics rendering.</a:t>
            </a:r>
          </a:p>
          <a:p>
            <a:pPr algn="l"/>
            <a:r>
              <a:rPr lang="en-US" sz="2000" b="1" i="0" dirty="0">
                <a:effectLst/>
                <a:latin typeface="Calibri" panose="020F0502020204030204" pitchFamily="34" charset="0"/>
                <a:cs typeface="Calibri" panose="020F0502020204030204" pitchFamily="34" charset="0"/>
              </a:rPr>
              <a:t>In general, a GPU is designed for data-parallelism and applying the same instruction to multiple data-items (SIMD). A CPU is designed for task-parallelism and doing different operations.</a:t>
            </a:r>
          </a:p>
          <a:p>
            <a:pPr algn="l"/>
            <a:r>
              <a:rPr lang="en-US" sz="2000" b="1" i="0" dirty="0">
                <a:effectLst/>
                <a:latin typeface="Calibri" panose="020F0502020204030204" pitchFamily="34" charset="0"/>
                <a:cs typeface="Calibri" panose="020F0502020204030204" pitchFamily="34" charset="0"/>
              </a:rPr>
              <a:t>Both are also differentiated by the number of cores. The core is essentially the processor within the processor. Most CPU cores are numbered between four and eight, though some have up to 32 cores. Each core can process its own tasks, or threads. Because some processors have multithreading capability -- in which the core is divided virtually, allowing a single core to process two threads -- the number of threads can be much higher than the number of cores. This can be useful in video editing and transcoding. CPUs can run two threads (independent instructions) per core (the independent processor unit). </a:t>
            </a:r>
          </a:p>
        </p:txBody>
      </p:sp>
    </p:spTree>
    <p:extLst>
      <p:ext uri="{BB962C8B-B14F-4D97-AF65-F5344CB8AC3E}">
        <p14:creationId xmlns:p14="http://schemas.microsoft.com/office/powerpoint/2010/main" val="2768598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E09658-5410-7FCF-3432-78D281CAE9CF}"/>
              </a:ext>
            </a:extLst>
          </p:cNvPr>
          <p:cNvSpPr txBox="1"/>
          <p:nvPr/>
        </p:nvSpPr>
        <p:spPr>
          <a:xfrm>
            <a:off x="0" y="0"/>
            <a:ext cx="12192000" cy="1938992"/>
          </a:xfrm>
          <a:prstGeom prst="rect">
            <a:avLst/>
          </a:prstGeom>
          <a:noFill/>
        </p:spPr>
        <p:txBody>
          <a:bodyPr wrap="square">
            <a:spAutoFit/>
          </a:bodyPr>
          <a:lstStyle/>
          <a:p>
            <a:pPr algn="l"/>
            <a:r>
              <a:rPr lang="en-US" sz="2000" b="1" i="0" dirty="0">
                <a:effectLst/>
                <a:latin typeface="Calibri" panose="020F0502020204030204" pitchFamily="34" charset="0"/>
                <a:cs typeface="Calibri" panose="020F0502020204030204" pitchFamily="34" charset="0"/>
              </a:rPr>
              <a:t>A GPU core can have four to 10 threads per core.</a:t>
            </a:r>
          </a:p>
          <a:p>
            <a:pPr algn="l"/>
            <a:r>
              <a:rPr lang="en-US" sz="2000" b="1" i="0" dirty="0">
                <a:effectLst/>
                <a:latin typeface="Calibri" panose="020F0502020204030204" pitchFamily="34" charset="0"/>
                <a:cs typeface="Calibri" panose="020F0502020204030204" pitchFamily="34" charset="0"/>
              </a:rPr>
              <a:t>A GPU is able to render images more quickly than a CPU because of its parallel-processing architecture, which allows it to perform multiple calculations at the same time. A single CPU does not have this capability, although multicore processors can perform calculations in parallel by combining more than one CPU onto the same chip.</a:t>
            </a:r>
          </a:p>
          <a:p>
            <a:pPr algn="l"/>
            <a:r>
              <a:rPr lang="en-US" sz="2000" b="1" i="0" dirty="0">
                <a:effectLst/>
                <a:latin typeface="Calibri" panose="020F0502020204030204" pitchFamily="34" charset="0"/>
                <a:cs typeface="Calibri" panose="020F0502020204030204" pitchFamily="34" charset="0"/>
              </a:rPr>
              <a:t>A CPU also has a higher clock speed, meaning it can perform an individual calculation faster than a GPU, so it is often better equipped to handle basic computing tasks.</a:t>
            </a:r>
          </a:p>
        </p:txBody>
      </p:sp>
      <p:pic>
        <p:nvPicPr>
          <p:cNvPr id="5" name="Picture 4">
            <a:extLst>
              <a:ext uri="{FF2B5EF4-FFF2-40B4-BE49-F238E27FC236}">
                <a16:creationId xmlns:a16="http://schemas.microsoft.com/office/drawing/2014/main" id="{4D0EBCF1-2CCB-DBDE-BF44-EC30B0818045}"/>
              </a:ext>
            </a:extLst>
          </p:cNvPr>
          <p:cNvPicPr>
            <a:picLocks noChangeAspect="1"/>
          </p:cNvPicPr>
          <p:nvPr/>
        </p:nvPicPr>
        <p:blipFill>
          <a:blip r:embed="rId2"/>
          <a:stretch>
            <a:fillRect/>
          </a:stretch>
        </p:blipFill>
        <p:spPr>
          <a:xfrm>
            <a:off x="1435061" y="2450902"/>
            <a:ext cx="9321877" cy="3908709"/>
          </a:xfrm>
          <a:prstGeom prst="rect">
            <a:avLst/>
          </a:prstGeom>
        </p:spPr>
      </p:pic>
    </p:spTree>
    <p:extLst>
      <p:ext uri="{BB962C8B-B14F-4D97-AF65-F5344CB8AC3E}">
        <p14:creationId xmlns:p14="http://schemas.microsoft.com/office/powerpoint/2010/main" val="391565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E121555-666D-F902-4AF7-38B1446FABF4}"/>
              </a:ext>
            </a:extLst>
          </p:cNvPr>
          <p:cNvSpPr txBox="1"/>
          <p:nvPr/>
        </p:nvSpPr>
        <p:spPr>
          <a:xfrm>
            <a:off x="1572" y="0"/>
            <a:ext cx="12190428" cy="3387659"/>
          </a:xfrm>
          <a:prstGeom prst="rect">
            <a:avLst/>
          </a:prstGeom>
          <a:noFill/>
        </p:spPr>
        <p:txBody>
          <a:bodyPr wrap="square">
            <a:spAutoFit/>
          </a:bodyPr>
          <a:lstStyle/>
          <a:p>
            <a:pPr marL="285750" marR="0" indent="-285750">
              <a:lnSpc>
                <a:spcPct val="107000"/>
              </a:lnSpc>
              <a:spcBef>
                <a:spcPts val="0"/>
              </a:spcBef>
              <a:spcAft>
                <a:spcPts val="800"/>
              </a:spcAft>
              <a:buFont typeface="Wingdings" panose="05000000000000000000" pitchFamily="2" charset="2"/>
              <a:buChar char="Ø"/>
            </a:pPr>
            <a:r>
              <a:rPr lang="en-US" sz="2600" b="1" dirty="0">
                <a:effectLst/>
                <a:latin typeface="Calibri" panose="020F0502020204030204" pitchFamily="34" charset="0"/>
                <a:ea typeface="Calibri" panose="020F0502020204030204" pitchFamily="34" charset="0"/>
                <a:cs typeface="Arial" panose="020B0604020202020204" pitchFamily="34" charset="0"/>
              </a:rPr>
              <a:t>GPU Programming Model :</a:t>
            </a:r>
          </a:p>
          <a:p>
            <a:pPr>
              <a:lnSpc>
                <a:spcPct val="107000"/>
              </a:lnSpc>
              <a:spcAft>
                <a:spcPts val="800"/>
              </a:spcAft>
            </a:pPr>
            <a:r>
              <a:rPr lang="en-US" b="1" dirty="0">
                <a:latin typeface="Calibri" panose="020F0502020204030204" pitchFamily="34" charset="0"/>
                <a:ea typeface="Calibri" panose="020F0502020204030204" pitchFamily="34" charset="0"/>
                <a:cs typeface="Arial" panose="020B0604020202020204" pitchFamily="34" charset="0"/>
              </a:rPr>
              <a:t>	</a:t>
            </a:r>
            <a:r>
              <a:rPr lang="en-US" sz="2200" b="1" dirty="0">
                <a:effectLst/>
                <a:latin typeface="Calibri" panose="020F0502020204030204" pitchFamily="34" charset="0"/>
                <a:ea typeface="Calibri" panose="020F0502020204030204" pitchFamily="34" charset="0"/>
                <a:cs typeface="Arial" panose="020B0604020202020204" pitchFamily="34" charset="0"/>
              </a:rPr>
              <a:t>High-Level View of GPU:</a:t>
            </a:r>
          </a:p>
          <a:p>
            <a:pPr>
              <a:lnSpc>
                <a:spcPct val="107000"/>
              </a:lnSpc>
              <a:spcAft>
                <a:spcPts val="800"/>
              </a:spcAft>
            </a:pPr>
            <a:r>
              <a:rPr lang="en-US" sz="2200" b="1" dirty="0">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in this implementation GPU cores are called as compute units(CU), SQC stands for sequencer cache, LDS stands for </a:t>
            </a:r>
          </a:p>
          <a:p>
            <a:pPr>
              <a:lnSpc>
                <a:spcPct val="107000"/>
              </a:lnSpc>
              <a:spcAft>
                <a:spcPts val="800"/>
              </a:spcAft>
            </a:pPr>
            <a:r>
              <a:rPr lang="en-US" b="1" dirty="0">
                <a:solidFill>
                  <a:srgbClr val="C00000"/>
                </a:solidFill>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Local Data share , …</a:t>
            </a:r>
          </a:p>
          <a:p>
            <a:pPr>
              <a:lnSpc>
                <a:spcPct val="107000"/>
              </a:lnSpc>
              <a:spcAft>
                <a:spcPts val="800"/>
              </a:spcAft>
            </a:pPr>
            <a:endParaRPr lang="en-US" sz="1800"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2200" dirty="0">
              <a:effectLst/>
              <a:latin typeface="Calibri" panose="020F0502020204030204" pitchFamily="34" charset="0"/>
              <a:ea typeface="Calibri" panose="020F0502020204030204" pitchFamily="34" charset="0"/>
              <a:cs typeface="Arial" panose="020B0604020202020204" pitchFamily="34" charset="0"/>
            </a:endParaRPr>
          </a:p>
          <a:p>
            <a:pPr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46E3406-AE78-3C08-4C8A-496BB59466C3}"/>
              </a:ext>
            </a:extLst>
          </p:cNvPr>
          <p:cNvPicPr>
            <a:picLocks noChangeAspect="1"/>
          </p:cNvPicPr>
          <p:nvPr/>
        </p:nvPicPr>
        <p:blipFill>
          <a:blip r:embed="rId2"/>
          <a:stretch>
            <a:fillRect/>
          </a:stretch>
        </p:blipFill>
        <p:spPr>
          <a:xfrm>
            <a:off x="1071513" y="2367022"/>
            <a:ext cx="10048973" cy="3826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6592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1ED547-93E7-EA07-54D8-5169D8F1AD1F}"/>
              </a:ext>
            </a:extLst>
          </p:cNvPr>
          <p:cNvSpPr txBox="1"/>
          <p:nvPr/>
        </p:nvSpPr>
        <p:spPr>
          <a:xfrm>
            <a:off x="0" y="0"/>
            <a:ext cx="12192000" cy="2593274"/>
          </a:xfrm>
          <a:prstGeom prst="rect">
            <a:avLst/>
          </a:prstGeom>
          <a:noFill/>
        </p:spPr>
        <p:txBody>
          <a:bodyPr wrap="square">
            <a:spAutoFit/>
          </a:bodyPr>
          <a:lstStyle/>
          <a:p>
            <a:pPr marL="0" marR="0">
              <a:lnSpc>
                <a:spcPct val="107000"/>
              </a:lnSpc>
              <a:spcBef>
                <a:spcPts val="0"/>
              </a:spcBef>
              <a:spcAft>
                <a:spcPts val="800"/>
              </a:spcAft>
            </a:pPr>
            <a:r>
              <a:rPr lang="en-US" sz="2600" b="1" dirty="0">
                <a:effectLst/>
                <a:latin typeface="Calibri" panose="020F0502020204030204" pitchFamily="34" charset="0"/>
                <a:ea typeface="Calibri" panose="020F0502020204030204" pitchFamily="34" charset="0"/>
                <a:cs typeface="Arial" panose="020B0604020202020204" pitchFamily="34" charset="0"/>
              </a:rPr>
              <a:t>all of these components will be modeled in our Gem5 GPU!</a:t>
            </a:r>
          </a:p>
          <a:p>
            <a:pPr marL="0" marR="0">
              <a:lnSpc>
                <a:spcPct val="107000"/>
              </a:lnSpc>
              <a:spcBef>
                <a:spcPts val="0"/>
              </a:spcBef>
              <a:spcAft>
                <a:spcPts val="800"/>
              </a:spcAft>
            </a:pPr>
            <a:r>
              <a:rPr lang="en-US"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In AMD model HSA ( </a:t>
            </a:r>
            <a:r>
              <a:rPr lang="en-US" b="1" dirty="0">
                <a:solidFill>
                  <a:srgbClr val="C00000"/>
                </a:solidFill>
                <a:effectLst/>
                <a:latin typeface="Arial" panose="020B0604020202020204" pitchFamily="34" charset="0"/>
                <a:ea typeface="Calibri" panose="020F0502020204030204" pitchFamily="34" charset="0"/>
                <a:cs typeface="Arial" panose="020B0604020202020204" pitchFamily="34" charset="0"/>
              </a:rPr>
              <a:t>Heterogenous Systems Architecture </a:t>
            </a:r>
            <a:r>
              <a:rPr lang="en-US"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programming abstraction provides lightweight abstraction of the GPU hardware that capture basic OpenCL constructs! In this model we consider threads as single work item, a group of threads that execute together is called wavefront and a collection of wave fronts that execute together are known as work groups.</a:t>
            </a:r>
          </a:p>
          <a:p>
            <a:pPr marL="0" marR="0">
              <a:lnSpc>
                <a:spcPct val="107000"/>
              </a:lnSpc>
              <a:spcBef>
                <a:spcPts val="0"/>
              </a:spcBef>
              <a:spcAft>
                <a:spcPts val="800"/>
              </a:spcAft>
            </a:pPr>
            <a:endParaRPr lang="en-US" b="1"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All threads in kernel would be called grid.</a:t>
            </a:r>
          </a:p>
        </p:txBody>
      </p:sp>
      <p:pic>
        <p:nvPicPr>
          <p:cNvPr id="5" name="Picture 4">
            <a:extLst>
              <a:ext uri="{FF2B5EF4-FFF2-40B4-BE49-F238E27FC236}">
                <a16:creationId xmlns:a16="http://schemas.microsoft.com/office/drawing/2014/main" id="{D3226182-5A9F-ECBB-7380-6D6C84FA6CBD}"/>
              </a:ext>
            </a:extLst>
          </p:cNvPr>
          <p:cNvPicPr>
            <a:picLocks noChangeAspect="1"/>
          </p:cNvPicPr>
          <p:nvPr/>
        </p:nvPicPr>
        <p:blipFill>
          <a:blip r:embed="rId2"/>
          <a:stretch>
            <a:fillRect/>
          </a:stretch>
        </p:blipFill>
        <p:spPr>
          <a:xfrm>
            <a:off x="1071514" y="2817339"/>
            <a:ext cx="10048972" cy="2586681"/>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81555888-F39B-3B6A-5E0E-A04B66B35B77}"/>
              </a:ext>
            </a:extLst>
          </p:cNvPr>
          <p:cNvSpPr txBox="1"/>
          <p:nvPr/>
        </p:nvSpPr>
        <p:spPr>
          <a:xfrm>
            <a:off x="0" y="5883164"/>
            <a:ext cx="12192000" cy="646331"/>
          </a:xfrm>
          <a:prstGeom prst="rect">
            <a:avLst/>
          </a:prstGeom>
          <a:noFill/>
        </p:spPr>
        <p:txBody>
          <a:bodyPr wrap="square">
            <a:spAutoFit/>
          </a:bodyPr>
          <a:lstStyle/>
          <a:p>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Wavefronts may also have scalar instructions (both memory and ALU mixed in with vector memory instructions). Wavefronts within a single workgroup must all be dispatched to the</a:t>
            </a:r>
            <a:endParaRPr lang="fa-IR" b="1" dirty="0">
              <a:solidFill>
                <a:srgbClr val="C00000"/>
              </a:solidFill>
            </a:endParaRPr>
          </a:p>
        </p:txBody>
      </p:sp>
    </p:spTree>
    <p:extLst>
      <p:ext uri="{BB962C8B-B14F-4D97-AF65-F5344CB8AC3E}">
        <p14:creationId xmlns:p14="http://schemas.microsoft.com/office/powerpoint/2010/main" val="43497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A794A1-2DBD-BABA-F0A6-D65C42B5F13B}"/>
              </a:ext>
            </a:extLst>
          </p:cNvPr>
          <p:cNvSpPr txBox="1"/>
          <p:nvPr/>
        </p:nvSpPr>
        <p:spPr>
          <a:xfrm>
            <a:off x="0" y="0"/>
            <a:ext cx="12192000" cy="3108543"/>
          </a:xfrm>
          <a:prstGeom prst="rect">
            <a:avLst/>
          </a:prstGeom>
          <a:noFill/>
        </p:spPr>
        <p:txBody>
          <a:bodyPr wrap="square">
            <a:spAutoFit/>
          </a:bodyPr>
          <a:lstStyle/>
          <a:p>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same CU together and there are various synchronization methods for communicating within wavefronts and workgroups.</a:t>
            </a:r>
          </a:p>
          <a:p>
            <a:endParaRPr lang="en-US" dirty="0">
              <a:solidFill>
                <a:srgbClr val="C00000"/>
              </a:solidFill>
              <a:latin typeface="Calibri" panose="020F0502020204030204" pitchFamily="34" charset="0"/>
              <a:cs typeface="Arial" panose="020B0604020202020204" pitchFamily="34" charset="0"/>
            </a:endParaRPr>
          </a:p>
          <a:p>
            <a:pPr marL="457200" indent="-457200">
              <a:buFont typeface="Wingdings" panose="05000000000000000000" pitchFamily="2" charset="2"/>
              <a:buChar char="Ø"/>
            </a:pPr>
            <a:r>
              <a:rPr lang="en-US" sz="2600" b="1" dirty="0">
                <a:effectLst/>
                <a:latin typeface="Calibri" panose="020F0502020204030204" pitchFamily="34" charset="0"/>
                <a:ea typeface="Calibri" panose="020F0502020204030204" pitchFamily="34" charset="0"/>
                <a:cs typeface="Calibri" panose="020F0502020204030204" pitchFamily="34" charset="0"/>
              </a:rPr>
              <a:t>GPU Hardware Software Interface:</a:t>
            </a:r>
          </a:p>
          <a:p>
            <a:r>
              <a:rPr lang="en-US" sz="2600" b="1" dirty="0">
                <a:latin typeface="Calibri" panose="020F0502020204030204" pitchFamily="34" charset="0"/>
                <a:ea typeface="Calibri" panose="020F0502020204030204" pitchFamily="34" charset="0"/>
                <a:cs typeface="Calibri" panose="020F0502020204030204" pitchFamily="34" charset="0"/>
              </a:rPr>
              <a:t>	</a:t>
            </a:r>
            <a:r>
              <a:rPr lang="en-US" sz="18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ROCm</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is our software platform for high performance compute on GPUs which provides us clang LLVM-based  HSA 	compiler 	for </a:t>
            </a:r>
            <a:r>
              <a:rPr lang="en-US" sz="18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cpus</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and </a:t>
            </a:r>
            <a:r>
              <a:rPr lang="en-US" sz="18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gpus</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clang consists of </a:t>
            </a:r>
            <a:r>
              <a:rPr lang="en-US" sz="18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apis</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and low level primitives for supporting the HSA standards, also it allows 	for single source CPU GPU applications written in </a:t>
            </a:r>
            <a:r>
              <a:rPr lang="en-US" sz="1800" b="1" dirty="0" err="1">
                <a:solidFill>
                  <a:srgbClr val="C00000"/>
                </a:solidFill>
                <a:effectLst/>
                <a:latin typeface="Calibri" panose="020F0502020204030204" pitchFamily="34" charset="0"/>
                <a:ea typeface="Calibri" panose="020F0502020204030204" pitchFamily="34" charset="0"/>
                <a:cs typeface="Arial" panose="020B0604020202020204" pitchFamily="34" charset="0"/>
              </a:rPr>
              <a:t>c++</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 In general GPU is a Hardware-Software co-designed machine which 	directly executes GCN3 ISA. The command processor known as CP helps implementing the HSA standards, launching 	kernels , …. CP In conjunction with ISA and runtime software provides us application binary interface (ABI). these ABIs aid 	in the programmability of GPUs.</a:t>
            </a:r>
            <a:endParaRPr lang="en-US" sz="2600" b="1" dirty="0">
              <a:solidFill>
                <a:srgbClr val="C00000"/>
              </a:solidFill>
              <a:effectLst/>
              <a:latin typeface="Calibri" panose="020F0502020204030204" pitchFamily="34" charset="0"/>
              <a:ea typeface="Calibri" panose="020F0502020204030204" pitchFamily="34" charset="0"/>
              <a:cs typeface="Calibri" panose="020F0502020204030204" pitchFamily="34" charset="0"/>
            </a:endParaRPr>
          </a:p>
          <a:p>
            <a:endParaRPr lang="fa-IR" dirty="0">
              <a:solidFill>
                <a:srgbClr val="C00000"/>
              </a:solidFill>
            </a:endParaRPr>
          </a:p>
        </p:txBody>
      </p:sp>
      <p:pic>
        <p:nvPicPr>
          <p:cNvPr id="4" name="Picture 3">
            <a:extLst>
              <a:ext uri="{FF2B5EF4-FFF2-40B4-BE49-F238E27FC236}">
                <a16:creationId xmlns:a16="http://schemas.microsoft.com/office/drawing/2014/main" id="{3788DEA0-1FB6-DD0D-3CB2-47D47696D1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5471" y="3108543"/>
            <a:ext cx="7241058" cy="32283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707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22357E-C0AA-1D34-2D29-5FD7EA5DC82D}"/>
              </a:ext>
            </a:extLst>
          </p:cNvPr>
          <p:cNvSpPr txBox="1"/>
          <p:nvPr/>
        </p:nvSpPr>
        <p:spPr>
          <a:xfrm>
            <a:off x="0" y="0"/>
            <a:ext cx="12192000" cy="1927131"/>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Ø"/>
              <a:tabLst>
                <a:tab pos="624840" algn="l"/>
              </a:tabLst>
            </a:pPr>
            <a:r>
              <a:rPr lang="en-US" sz="2600" b="1" dirty="0">
                <a:effectLst/>
                <a:latin typeface="Calibri" panose="020F0502020204030204" pitchFamily="34" charset="0"/>
                <a:ea typeface="Calibri" panose="020F0502020204030204" pitchFamily="34" charset="0"/>
                <a:cs typeface="Arial" panose="020B0604020202020204" pitchFamily="34" charset="0"/>
              </a:rPr>
              <a:t>Kernel Launch Flow For a GPU designed by Gem5:</a:t>
            </a:r>
          </a:p>
          <a:p>
            <a:pPr marR="0">
              <a:lnSpc>
                <a:spcPct val="107000"/>
              </a:lnSpc>
              <a:spcBef>
                <a:spcPts val="0"/>
              </a:spcBef>
              <a:spcAft>
                <a:spcPts val="800"/>
              </a:spcAft>
              <a:tabLst>
                <a:tab pos="624840" algn="l"/>
              </a:tabLst>
            </a:pPr>
            <a:r>
              <a:rPr lang="en-US" sz="2600" b="1" dirty="0">
                <a:solidFill>
                  <a:srgbClr val="C00000"/>
                </a:solidFill>
                <a:latin typeface="Calibri" panose="020F0502020204030204" pitchFamily="34" charset="0"/>
                <a:ea typeface="Calibri" panose="020F0502020204030204" pitchFamily="34" charset="0"/>
                <a:cs typeface="Arial" panose="020B0604020202020204" pitchFamily="34" charset="0"/>
              </a:rPr>
              <a:t>	</a:t>
            </a: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As we know, kernel launches the primary interface to the GPU and here we investigate a detailed view of the kernel 	launch flow, in this model hardware will dispatch lots of tasks as queue and CP responsibility is scheduling these tasks to 	be 	launched for GPU. Architected queuing language (AQL) provides a command interface for GPU. This packets include 	kernel details and its requirements such as number of work items, register file size, memory requirements and etc.</a:t>
            </a:r>
            <a:endParaRPr lang="en-US" sz="2600" b="1"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F0A852E-5371-C9C0-8646-44CF182D6A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7535" y="2150075"/>
            <a:ext cx="5296930" cy="4464908"/>
          </a:xfrm>
          <a:prstGeom prst="rect">
            <a:avLst/>
          </a:prstGeom>
        </p:spPr>
      </p:pic>
    </p:spTree>
    <p:extLst>
      <p:ext uri="{BB962C8B-B14F-4D97-AF65-F5344CB8AC3E}">
        <p14:creationId xmlns:p14="http://schemas.microsoft.com/office/powerpoint/2010/main" val="1420863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C4AE81-B847-4AB3-4385-F19ED5EAC138}"/>
              </a:ext>
            </a:extLst>
          </p:cNvPr>
          <p:cNvSpPr txBox="1"/>
          <p:nvPr/>
        </p:nvSpPr>
        <p:spPr>
          <a:xfrm>
            <a:off x="0" y="0"/>
            <a:ext cx="12192000" cy="966483"/>
          </a:xfrm>
          <a:prstGeom prst="rect">
            <a:avLst/>
          </a:prstGeom>
          <a:noFill/>
        </p:spPr>
        <p:txBody>
          <a:bodyPr wrap="square">
            <a:spAutoFit/>
          </a:bodyPr>
          <a:lstStyle/>
          <a:p>
            <a:pPr marL="0" marR="0">
              <a:lnSpc>
                <a:spcPct val="107000"/>
              </a:lnSpc>
              <a:spcBef>
                <a:spcPts val="0"/>
              </a:spcBef>
              <a:spcAft>
                <a:spcPts val="800"/>
              </a:spcAft>
            </a:pPr>
            <a:r>
              <a:rPr lang="en-US"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rPr>
              <a:t>After the packet processor has parsed the packet, next step is dispatching workgroups to the computer units, if there are not enough resources dispatcher will track in-flight workgroups and launch the as soon as resources are freed. After dispatching all workgroups, CP will free resources and alert the hosts that the kernel has finished.</a:t>
            </a:r>
            <a:endParaRPr lang="fa-IR" b="1" dirty="0">
              <a:solidFill>
                <a:srgbClr val="C00000"/>
              </a:solidFill>
            </a:endParaRPr>
          </a:p>
        </p:txBody>
      </p:sp>
      <p:pic>
        <p:nvPicPr>
          <p:cNvPr id="4" name="Picture 3">
            <a:extLst>
              <a:ext uri="{FF2B5EF4-FFF2-40B4-BE49-F238E27FC236}">
                <a16:creationId xmlns:a16="http://schemas.microsoft.com/office/drawing/2014/main" id="{829C4110-8497-FFDD-CC86-58F0C6AA06A5}"/>
              </a:ext>
            </a:extLst>
          </p:cNvPr>
          <p:cNvPicPr>
            <a:picLocks noChangeAspect="1"/>
          </p:cNvPicPr>
          <p:nvPr/>
        </p:nvPicPr>
        <p:blipFill>
          <a:blip r:embed="rId2"/>
          <a:stretch>
            <a:fillRect/>
          </a:stretch>
        </p:blipFill>
        <p:spPr>
          <a:xfrm>
            <a:off x="1738183" y="1327506"/>
            <a:ext cx="8715633" cy="3433394"/>
          </a:xfrm>
          <a:prstGeom prst="rect">
            <a:avLst/>
          </a:prstGeom>
        </p:spPr>
      </p:pic>
      <p:sp>
        <p:nvSpPr>
          <p:cNvPr id="5" name="TextBox 4">
            <a:extLst>
              <a:ext uri="{FF2B5EF4-FFF2-40B4-BE49-F238E27FC236}">
                <a16:creationId xmlns:a16="http://schemas.microsoft.com/office/drawing/2014/main" id="{ED5B0172-F100-9F39-8B8E-4AB517BEC0FF}"/>
              </a:ext>
            </a:extLst>
          </p:cNvPr>
          <p:cNvSpPr txBox="1"/>
          <p:nvPr/>
        </p:nvSpPr>
        <p:spPr>
          <a:xfrm>
            <a:off x="0" y="5161162"/>
            <a:ext cx="12192000" cy="1384995"/>
          </a:xfrm>
          <a:prstGeom prst="rect">
            <a:avLst/>
          </a:prstGeom>
          <a:noFill/>
        </p:spPr>
        <p:txBody>
          <a:bodyPr wrap="square" rtlCol="1">
            <a:spAutoFit/>
          </a:bodyPr>
          <a:lstStyle/>
          <a:p>
            <a:pPr marL="457200"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GPU ABI initialization:</a:t>
            </a:r>
          </a:p>
          <a:p>
            <a:pPr marL="914400" lvl="1" indent="-457200">
              <a:buFont typeface="Arial" panose="020B0604020202020204" pitchFamily="34" charset="0"/>
              <a:buChar char="•"/>
            </a:pPr>
            <a:r>
              <a:rPr lang="en-US" sz="2200" b="1" dirty="0">
                <a:latin typeface="Calibri" panose="020F0502020204030204" pitchFamily="34" charset="0"/>
                <a:cs typeface="Calibri" panose="020F0502020204030204" pitchFamily="34" charset="0"/>
              </a:rPr>
              <a:t>ABI</a:t>
            </a:r>
          </a:p>
          <a:p>
            <a:pPr marL="1371600" lvl="2" indent="-4572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Interface between the application binary and other components</a:t>
            </a:r>
            <a:r>
              <a:rPr lang="en-US" b="1" dirty="0">
                <a:latin typeface="Calibri" panose="020F0502020204030204" pitchFamily="34" charset="0"/>
                <a:cs typeface="Calibri" panose="020F0502020204030204" pitchFamily="34" charset="0"/>
              </a:rPr>
              <a:t>	</a:t>
            </a:r>
            <a:endParaRPr lang="en-US" b="1" dirty="0">
              <a:solidFill>
                <a:srgbClr val="C00000"/>
              </a:solidFill>
              <a:latin typeface="Calibri" panose="020F0502020204030204" pitchFamily="34" charset="0"/>
              <a:cs typeface="Calibri" panose="020F0502020204030204" pitchFamily="34" charset="0"/>
            </a:endParaRPr>
          </a:p>
          <a:p>
            <a:pPr marL="1371600" lvl="2" indent="-4572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Function call convention, location of special values, etc.</a:t>
            </a:r>
            <a:endParaRPr lang="fa-IR"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056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6DD2F4-FC60-73F8-236B-719A2347BA93}"/>
              </a:ext>
            </a:extLst>
          </p:cNvPr>
          <p:cNvSpPr txBox="1"/>
          <p:nvPr/>
        </p:nvSpPr>
        <p:spPr>
          <a:xfrm>
            <a:off x="1" y="0"/>
            <a:ext cx="12191999" cy="2554545"/>
          </a:xfrm>
          <a:prstGeom prst="rect">
            <a:avLst/>
          </a:prstGeom>
          <a:noFill/>
        </p:spPr>
        <p:txBody>
          <a:bodyPr wrap="square" rtlCol="1">
            <a:spAutoFit/>
          </a:bodyPr>
          <a:lstStyle/>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ABI state primarily maintained in register file</a:t>
            </a:r>
          </a:p>
          <a:p>
            <a:pPr marL="800100" lvl="1"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Some state maintained in the WF context for simplicity</a:t>
            </a:r>
            <a:endParaRPr lang="en-US"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CP responsible for initializing register file state</a:t>
            </a:r>
          </a:p>
          <a:p>
            <a:pPr marL="800100" lvl="1"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Extracts metadata from code object</a:t>
            </a:r>
            <a:endParaRPr lang="fa-IR" b="1" dirty="0">
              <a:solidFill>
                <a:srgbClr val="C00000"/>
              </a:solidFill>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Initializes both scalar and vector registers</a:t>
            </a:r>
          </a:p>
          <a:p>
            <a:pPr marL="800100" lvl="1"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Kernel argument base address, vector condition codes(VCC), etc.</a:t>
            </a:r>
          </a:p>
          <a:p>
            <a:endParaRPr lang="en-US" sz="22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200" b="1"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BFC30B6-E383-C962-989E-6064ACC81DE8}"/>
              </a:ext>
            </a:extLst>
          </p:cNvPr>
          <p:cNvPicPr>
            <a:picLocks noChangeAspect="1"/>
          </p:cNvPicPr>
          <p:nvPr/>
        </p:nvPicPr>
        <p:blipFill>
          <a:blip r:embed="rId2"/>
          <a:stretch>
            <a:fillRect/>
          </a:stretch>
        </p:blipFill>
        <p:spPr>
          <a:xfrm>
            <a:off x="2772032" y="2132786"/>
            <a:ext cx="6647935" cy="4341340"/>
          </a:xfrm>
          <a:prstGeom prst="rect">
            <a:avLst/>
          </a:prstGeom>
        </p:spPr>
      </p:pic>
    </p:spTree>
    <p:extLst>
      <p:ext uri="{BB962C8B-B14F-4D97-AF65-F5344CB8AC3E}">
        <p14:creationId xmlns:p14="http://schemas.microsoft.com/office/powerpoint/2010/main" val="1419126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1C556F-4FCD-8900-ABAF-7C8FB91671F8}"/>
              </a:ext>
            </a:extLst>
          </p:cNvPr>
          <p:cNvSpPr txBox="1"/>
          <p:nvPr/>
        </p:nvSpPr>
        <p:spPr>
          <a:xfrm>
            <a:off x="0" y="0"/>
            <a:ext cx="12192000" cy="369332"/>
          </a:xfrm>
          <a:prstGeom prst="rect">
            <a:avLst/>
          </a:prstGeom>
          <a:noFill/>
        </p:spPr>
        <p:txBody>
          <a:bodyPr wrap="square" rtlCol="1">
            <a:spAutoFit/>
          </a:bodyPr>
          <a:lstStyle/>
          <a:p>
            <a:r>
              <a:rPr lang="fa-IR" dirty="0"/>
              <a:t> </a:t>
            </a:r>
          </a:p>
        </p:txBody>
      </p:sp>
      <p:sp>
        <p:nvSpPr>
          <p:cNvPr id="3" name="TextBox 2">
            <a:extLst>
              <a:ext uri="{FF2B5EF4-FFF2-40B4-BE49-F238E27FC236}">
                <a16:creationId xmlns:a16="http://schemas.microsoft.com/office/drawing/2014/main" id="{2F0496C5-53CF-FFA2-6988-34F4A9ACDCD9}"/>
              </a:ext>
            </a:extLst>
          </p:cNvPr>
          <p:cNvSpPr txBox="1"/>
          <p:nvPr/>
        </p:nvSpPr>
        <p:spPr>
          <a:xfrm>
            <a:off x="0" y="0"/>
            <a:ext cx="12192000" cy="3170099"/>
          </a:xfrm>
          <a:prstGeom prst="rect">
            <a:avLst/>
          </a:prstGeom>
          <a:noFill/>
        </p:spPr>
        <p:txBody>
          <a:bodyPr wrap="square" rtlCol="1">
            <a:spAutoFit/>
          </a:bodyPr>
          <a:lstStyle/>
          <a:p>
            <a:pPr marL="342900" indent="-3429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ISA Description/Microarchitecture Separation:</a:t>
            </a:r>
          </a:p>
          <a:p>
            <a:pPr marL="800100" lvl="1" indent="-342900">
              <a:buFont typeface="Arial" panose="020B0604020202020204" pitchFamily="34" charset="0"/>
              <a:buChar char="•"/>
            </a:pPr>
            <a:r>
              <a:rPr lang="en-US" sz="2200" b="1" dirty="0" err="1">
                <a:latin typeface="Calibri" panose="020F0502020204030204" pitchFamily="34" charset="0"/>
                <a:cs typeface="Calibri" panose="020F0502020204030204" pitchFamily="34" charset="0"/>
              </a:rPr>
              <a:t>GPUStaticlnst</a:t>
            </a:r>
            <a:r>
              <a:rPr lang="en-US" sz="2200" b="1" dirty="0">
                <a:latin typeface="Calibri" panose="020F0502020204030204" pitchFamily="34" charset="0"/>
                <a:cs typeface="Calibri" panose="020F0502020204030204" pitchFamily="34" charset="0"/>
              </a:rPr>
              <a:t> and </a:t>
            </a:r>
            <a:r>
              <a:rPr lang="en-US" sz="2200" b="1" dirty="0" err="1">
                <a:latin typeface="Calibri" panose="020F0502020204030204" pitchFamily="34" charset="0"/>
                <a:cs typeface="Calibri" panose="020F0502020204030204" pitchFamily="34" charset="0"/>
              </a:rPr>
              <a:t>GPUDynlnst</a:t>
            </a:r>
            <a:endParaRPr lang="en-US" sz="2200" b="1" dirty="0">
              <a:latin typeface="Calibri" panose="020F0502020204030204" pitchFamily="34" charset="0"/>
              <a:cs typeface="Calibri" panose="020F0502020204030204" pitchFamily="34" charset="0"/>
            </a:endParaRPr>
          </a:p>
          <a:p>
            <a:pPr marL="1257300" lvl="2" indent="-342900">
              <a:buClr>
                <a:srgbClr val="C00000"/>
              </a:buClr>
              <a:buFont typeface="Arial" panose="020B0604020202020204" pitchFamily="34" charset="0"/>
              <a:buChar char="•"/>
            </a:pPr>
            <a:r>
              <a:rPr lang="en-US" b="1" dirty="0" err="1">
                <a:solidFill>
                  <a:srgbClr val="C00000"/>
                </a:solidFill>
                <a:latin typeface="Calibri" panose="020F0502020204030204" pitchFamily="34" charset="0"/>
                <a:cs typeface="Calibri" panose="020F0502020204030204" pitchFamily="34" charset="0"/>
              </a:rPr>
              <a:t>Archtecture</a:t>
            </a:r>
            <a:r>
              <a:rPr lang="en-US" b="1" dirty="0">
                <a:solidFill>
                  <a:srgbClr val="C00000"/>
                </a:solidFill>
                <a:latin typeface="Calibri" panose="020F0502020204030204" pitchFamily="34" charset="0"/>
                <a:cs typeface="Calibri" panose="020F0502020204030204" pitchFamily="34" charset="0"/>
              </a:rPr>
              <a:t>-specific code in </a:t>
            </a:r>
            <a:r>
              <a:rPr lang="en-US" b="1" dirty="0" err="1">
                <a:solidFill>
                  <a:srgbClr val="C00000"/>
                </a:solidFill>
                <a:latin typeface="Calibri" panose="020F0502020204030204" pitchFamily="34" charset="0"/>
                <a:cs typeface="Calibri" panose="020F0502020204030204" pitchFamily="34" charset="0"/>
              </a:rPr>
              <a:t>src</a:t>
            </a:r>
            <a:r>
              <a:rPr lang="en-US" b="1" dirty="0">
                <a:solidFill>
                  <a:srgbClr val="C00000"/>
                </a:solidFill>
                <a:latin typeface="Calibri" panose="020F0502020204030204" pitchFamily="34" charset="0"/>
                <a:cs typeface="Calibri" panose="020F0502020204030204" pitchFamily="34" charset="0"/>
              </a:rPr>
              <a:t>/arch/</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Define API for instruction execution</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Implemented by ISA-specific instruction</a:t>
            </a:r>
            <a:endParaRPr lang="en-US" sz="2200" b="1"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sz="2200" b="1" dirty="0" err="1">
                <a:latin typeface="Calibri" panose="020F0502020204030204" pitchFamily="34" charset="0"/>
                <a:cs typeface="Calibri" panose="020F0502020204030204" pitchFamily="34" charset="0"/>
              </a:rPr>
              <a:t>GPUExecContext</a:t>
            </a:r>
            <a:r>
              <a:rPr lang="en-US" sz="2200" b="1" dirty="0">
                <a:latin typeface="Calibri" panose="020F0502020204030204" pitchFamily="34" charset="0"/>
                <a:cs typeface="Calibri" panose="020F0502020204030204" pitchFamily="34" charset="0"/>
              </a:rPr>
              <a:t> and GPUISA</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Define API for accessing ISA state</a:t>
            </a:r>
          </a:p>
          <a:p>
            <a:pPr marL="800100" lvl="1" indent="-342900">
              <a:buFont typeface="Arial" panose="020B0604020202020204" pitchFamily="34" charset="0"/>
              <a:buChar char="•"/>
            </a:pPr>
            <a:r>
              <a:rPr lang="en-US" sz="2200" b="1" dirty="0">
                <a:latin typeface="Calibri" panose="020F0502020204030204" pitchFamily="34" charset="0"/>
                <a:cs typeface="Calibri" panose="020F0502020204030204" pitchFamily="34" charset="0"/>
              </a:rPr>
              <a:t>Object-oriented design</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Base classes define the API</a:t>
            </a:r>
          </a:p>
          <a:p>
            <a:pPr marL="1257300" lvl="2"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Configuration system instantiates ISA-specific objects</a:t>
            </a:r>
          </a:p>
        </p:txBody>
      </p:sp>
      <p:pic>
        <p:nvPicPr>
          <p:cNvPr id="5" name="Picture 4">
            <a:extLst>
              <a:ext uri="{FF2B5EF4-FFF2-40B4-BE49-F238E27FC236}">
                <a16:creationId xmlns:a16="http://schemas.microsoft.com/office/drawing/2014/main" id="{BD691F85-C75B-D07A-34B7-567C82D5ADF1}"/>
              </a:ext>
            </a:extLst>
          </p:cNvPr>
          <p:cNvPicPr>
            <a:picLocks noChangeAspect="1"/>
          </p:cNvPicPr>
          <p:nvPr/>
        </p:nvPicPr>
        <p:blipFill>
          <a:blip r:embed="rId2"/>
          <a:stretch>
            <a:fillRect/>
          </a:stretch>
        </p:blipFill>
        <p:spPr>
          <a:xfrm>
            <a:off x="6977449" y="1001106"/>
            <a:ext cx="3138616" cy="1660329"/>
          </a:xfrm>
          <a:prstGeom prst="rect">
            <a:avLst/>
          </a:prstGeom>
        </p:spPr>
      </p:pic>
      <p:sp>
        <p:nvSpPr>
          <p:cNvPr id="6" name="TextBox 5">
            <a:extLst>
              <a:ext uri="{FF2B5EF4-FFF2-40B4-BE49-F238E27FC236}">
                <a16:creationId xmlns:a16="http://schemas.microsoft.com/office/drawing/2014/main" id="{703774CE-C8A3-EC60-F15A-119512A31198}"/>
              </a:ext>
            </a:extLst>
          </p:cNvPr>
          <p:cNvSpPr txBox="1"/>
          <p:nvPr/>
        </p:nvSpPr>
        <p:spPr>
          <a:xfrm>
            <a:off x="0" y="3971434"/>
            <a:ext cx="12192000" cy="2031325"/>
          </a:xfrm>
          <a:prstGeom prst="rect">
            <a:avLst/>
          </a:prstGeom>
          <a:noFill/>
        </p:spPr>
        <p:txBody>
          <a:bodyPr wrap="square" rtlCol="1">
            <a:spAutoFit/>
          </a:bodyPr>
          <a:lstStyle/>
          <a:p>
            <a:r>
              <a:rPr lang="en-US" b="1" dirty="0">
                <a:solidFill>
                  <a:srgbClr val="C00000"/>
                </a:solidFill>
                <a:latin typeface="Calibri" panose="020F0502020204030204" pitchFamily="34" charset="0"/>
                <a:cs typeface="Calibri" panose="020F0502020204030204" pitchFamily="34" charset="0"/>
              </a:rPr>
              <a:t>The ISA implementation handles instruction decoding operand assignment and manages various is a specific state most </a:t>
            </a:r>
            <a:r>
              <a:rPr lang="en-US" b="1" dirty="0" err="1">
                <a:solidFill>
                  <a:srgbClr val="C00000"/>
                </a:solidFill>
                <a:latin typeface="Calibri" panose="020F0502020204030204" pitchFamily="34" charset="0"/>
                <a:cs typeface="Calibri" panose="020F0502020204030204" pitchFamily="34" charset="0"/>
              </a:rPr>
              <a:t>importly</a:t>
            </a:r>
            <a:r>
              <a:rPr lang="en-US" b="1" dirty="0">
                <a:solidFill>
                  <a:srgbClr val="C00000"/>
                </a:solidFill>
                <a:latin typeface="Calibri" panose="020F0502020204030204" pitchFamily="34" charset="0"/>
                <a:cs typeface="Calibri" panose="020F0502020204030204" pitchFamily="34" charset="0"/>
              </a:rPr>
              <a:t> the execute method for GPU instructions must be implemented by each instruction with their specific instructions</a:t>
            </a:r>
          </a:p>
          <a:p>
            <a:r>
              <a:rPr lang="en-US" b="1" dirty="0">
                <a:solidFill>
                  <a:srgbClr val="C00000"/>
                </a:solidFill>
                <a:latin typeface="Calibri" panose="020F0502020204030204" pitchFamily="34" charset="0"/>
                <a:cs typeface="Calibri" panose="020F0502020204030204" pitchFamily="34" charset="0"/>
              </a:rPr>
              <a:t>Execution semantics</a:t>
            </a:r>
          </a:p>
          <a:p>
            <a:endParaRPr lang="en-US" b="1" dirty="0">
              <a:solidFill>
                <a:srgbClr val="C00000"/>
              </a:solidFill>
              <a:latin typeface="Calibri" panose="020F0502020204030204" pitchFamily="34" charset="0"/>
              <a:cs typeface="Calibri" panose="020F0502020204030204" pitchFamily="34" charset="0"/>
            </a:endParaRPr>
          </a:p>
          <a:p>
            <a:endParaRPr lang="en-US" b="1" dirty="0">
              <a:solidFill>
                <a:srgbClr val="C00000"/>
              </a:solidFill>
              <a:latin typeface="Calibri" panose="020F0502020204030204" pitchFamily="34" charset="0"/>
              <a:cs typeface="Calibri" panose="020F0502020204030204" pitchFamily="34" charset="0"/>
            </a:endParaRPr>
          </a:p>
          <a:p>
            <a:r>
              <a:rPr lang="en-US" b="1" dirty="0">
                <a:solidFill>
                  <a:srgbClr val="C00000"/>
                </a:solidFill>
                <a:latin typeface="Calibri" panose="020F0502020204030204" pitchFamily="34" charset="0"/>
                <a:cs typeface="Calibri" panose="020F0502020204030204" pitchFamily="34" charset="0"/>
              </a:rPr>
              <a:t>The GPU execution context and instruction classes define the API used by the core model to interact with the ice implementation this allows a single GPU core model designed to be extensible to other ISAs</a:t>
            </a:r>
            <a:endParaRPr lang="fa-IR" b="1"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7179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B293F1-18D4-FE08-9165-FD1911C3AB1B}"/>
              </a:ext>
            </a:extLst>
          </p:cNvPr>
          <p:cNvPicPr>
            <a:picLocks noChangeAspect="1"/>
          </p:cNvPicPr>
          <p:nvPr/>
        </p:nvPicPr>
        <p:blipFill>
          <a:blip r:embed="rId2"/>
          <a:stretch>
            <a:fillRect/>
          </a:stretch>
        </p:blipFill>
        <p:spPr>
          <a:xfrm>
            <a:off x="2549611" y="328509"/>
            <a:ext cx="7092778" cy="3334215"/>
          </a:xfrm>
          <a:prstGeom prst="rect">
            <a:avLst/>
          </a:prstGeom>
        </p:spPr>
      </p:pic>
      <p:sp>
        <p:nvSpPr>
          <p:cNvPr id="4" name="TextBox 3">
            <a:extLst>
              <a:ext uri="{FF2B5EF4-FFF2-40B4-BE49-F238E27FC236}">
                <a16:creationId xmlns:a16="http://schemas.microsoft.com/office/drawing/2014/main" id="{77DD0BE3-09F6-49CB-EF64-99190A7E92E1}"/>
              </a:ext>
            </a:extLst>
          </p:cNvPr>
          <p:cNvSpPr txBox="1"/>
          <p:nvPr/>
        </p:nvSpPr>
        <p:spPr>
          <a:xfrm>
            <a:off x="0" y="3896498"/>
            <a:ext cx="12192000" cy="1815882"/>
          </a:xfrm>
          <a:prstGeom prst="rect">
            <a:avLst/>
          </a:prstGeom>
          <a:noFill/>
        </p:spPr>
        <p:txBody>
          <a:bodyPr wrap="square" rtlCol="1">
            <a:spAutoFit/>
          </a:bodyPr>
          <a:lstStyle/>
          <a:p>
            <a:pPr marL="457200" indent="-457200">
              <a:buFont typeface="Wingdings" panose="05000000000000000000" pitchFamily="2" charset="2"/>
              <a:buChar char="Ø"/>
            </a:pPr>
            <a:r>
              <a:rPr lang="en-US" sz="2600" b="1" dirty="0">
                <a:latin typeface="Calibri" panose="020F0502020204030204" pitchFamily="34" charset="0"/>
                <a:cs typeface="Calibri" panose="020F0502020204030204" pitchFamily="34" charset="0"/>
              </a:rPr>
              <a:t>Core microarchitectural models:</a:t>
            </a:r>
          </a:p>
          <a:p>
            <a:r>
              <a:rPr lang="en-US" sz="2600" b="1"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GPU CORE Timing</a:t>
            </a:r>
          </a:p>
          <a:p>
            <a:pPr marL="1257300" lvl="2" indent="-342900">
              <a:buFont typeface="Arial" panose="020B0604020202020204" pitchFamily="34" charset="0"/>
              <a:buChar char="•"/>
            </a:pPr>
            <a:r>
              <a:rPr lang="en-US" sz="2000" b="1" dirty="0">
                <a:latin typeface="Calibri" panose="020F0502020204030204" pitchFamily="34" charset="0"/>
                <a:cs typeface="Calibri" panose="020F0502020204030204" pitchFamily="34" charset="0"/>
              </a:rPr>
              <a:t>conceptual timing stages</a:t>
            </a:r>
          </a:p>
          <a:p>
            <a:pPr marL="1714500" lvl="3" indent="-342900">
              <a:buFont typeface="Arial" panose="020B0604020202020204" pitchFamily="34" charset="0"/>
              <a:buChar char="•"/>
            </a:pPr>
            <a:r>
              <a:rPr lang="en-US" b="1" dirty="0">
                <a:solidFill>
                  <a:srgbClr val="C00000"/>
                </a:solidFill>
                <a:latin typeface="Calibri" panose="020F0502020204030204" pitchFamily="34" charset="0"/>
                <a:cs typeface="Calibri" panose="020F0502020204030204" pitchFamily="34" charset="0"/>
              </a:rPr>
              <a:t>Execute-in-execute philosophy</a:t>
            </a:r>
          </a:p>
          <a:p>
            <a:r>
              <a:rPr lang="en-US" sz="2200" b="1" dirty="0">
                <a:latin typeface="Calibri" panose="020F0502020204030204" pitchFamily="34" charset="0"/>
                <a:cs typeface="Calibri" panose="020F0502020204030204" pitchFamily="34" charset="0"/>
              </a:rPr>
              <a:t>		</a:t>
            </a:r>
            <a:endParaRPr lang="fa-IR" sz="2200" b="1"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4EB798B-5845-C75D-28C4-6B9E0A2201FF}"/>
              </a:ext>
            </a:extLst>
          </p:cNvPr>
          <p:cNvPicPr>
            <a:picLocks noChangeAspect="1"/>
          </p:cNvPicPr>
          <p:nvPr/>
        </p:nvPicPr>
        <p:blipFill>
          <a:blip r:embed="rId3"/>
          <a:stretch>
            <a:fillRect/>
          </a:stretch>
        </p:blipFill>
        <p:spPr>
          <a:xfrm>
            <a:off x="5738813" y="4804439"/>
            <a:ext cx="5525271" cy="1619476"/>
          </a:xfrm>
          <a:prstGeom prst="rect">
            <a:avLst/>
          </a:prstGeom>
        </p:spPr>
      </p:pic>
    </p:spTree>
    <p:extLst>
      <p:ext uri="{BB962C8B-B14F-4D97-AF65-F5344CB8AC3E}">
        <p14:creationId xmlns:p14="http://schemas.microsoft.com/office/powerpoint/2010/main" val="679234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docProps/app.xml><?xml version="1.0" encoding="utf-8"?>
<Properties xmlns="http://schemas.openxmlformats.org/officeDocument/2006/extended-properties" xmlns:vt="http://schemas.openxmlformats.org/officeDocument/2006/docPropsVTypes">
  <Template>Slate</Template>
  <TotalTime>693</TotalTime>
  <Words>1701</Words>
  <Application>Microsoft Office PowerPoint</Application>
  <PresentationFormat>Widescreen</PresentationFormat>
  <Paragraphs>107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Calisto MT</vt:lpstr>
      <vt:lpstr>intel-clear</vt:lpstr>
      <vt:lpstr>Wingdings</vt:lpstr>
      <vt:lpstr>Wingdings 2</vt:lpstr>
      <vt:lpstr>Slate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pooria rahimi</dc:creator>
  <cp:lastModifiedBy>pooria rahimi</cp:lastModifiedBy>
  <cp:revision>2</cp:revision>
  <dcterms:created xsi:type="dcterms:W3CDTF">2022-07-09T13:55:51Z</dcterms:created>
  <dcterms:modified xsi:type="dcterms:W3CDTF">2024-05-16T23:20:53Z</dcterms:modified>
</cp:coreProperties>
</file>